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6" r:id="rId5"/>
  </p:sldMasterIdLst>
  <p:notesMasterIdLst>
    <p:notesMasterId r:id="rId46"/>
  </p:notesMasterIdLst>
  <p:handoutMasterIdLst>
    <p:handoutMasterId r:id="rId47"/>
  </p:handoutMasterIdLst>
  <p:sldIdLst>
    <p:sldId id="258" r:id="rId6"/>
    <p:sldId id="434" r:id="rId7"/>
    <p:sldId id="427" r:id="rId8"/>
    <p:sldId id="435" r:id="rId9"/>
    <p:sldId id="436" r:id="rId10"/>
    <p:sldId id="372" r:id="rId11"/>
    <p:sldId id="433" r:id="rId12"/>
    <p:sldId id="448" r:id="rId13"/>
    <p:sldId id="478" r:id="rId14"/>
    <p:sldId id="462" r:id="rId15"/>
    <p:sldId id="464" r:id="rId16"/>
    <p:sldId id="463" r:id="rId17"/>
    <p:sldId id="487" r:id="rId18"/>
    <p:sldId id="490" r:id="rId19"/>
    <p:sldId id="482" r:id="rId20"/>
    <p:sldId id="483" r:id="rId21"/>
    <p:sldId id="484" r:id="rId22"/>
    <p:sldId id="486" r:id="rId23"/>
    <p:sldId id="485" r:id="rId24"/>
    <p:sldId id="488" r:id="rId25"/>
    <p:sldId id="491" r:id="rId26"/>
    <p:sldId id="492" r:id="rId27"/>
    <p:sldId id="496" r:id="rId28"/>
    <p:sldId id="497" r:id="rId29"/>
    <p:sldId id="494" r:id="rId30"/>
    <p:sldId id="495" r:id="rId31"/>
    <p:sldId id="505" r:id="rId32"/>
    <p:sldId id="506" r:id="rId33"/>
    <p:sldId id="493" r:id="rId34"/>
    <p:sldId id="489" r:id="rId35"/>
    <p:sldId id="507" r:id="rId36"/>
    <p:sldId id="508" r:id="rId37"/>
    <p:sldId id="498" r:id="rId38"/>
    <p:sldId id="499" r:id="rId39"/>
    <p:sldId id="500" r:id="rId40"/>
    <p:sldId id="501" r:id="rId41"/>
    <p:sldId id="502" r:id="rId42"/>
    <p:sldId id="503" r:id="rId43"/>
    <p:sldId id="504" r:id="rId44"/>
    <p:sldId id="479" r:id="rId4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die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51"/>
    <a:srgbClr val="0739EF"/>
    <a:srgbClr val="0D0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1A2339-857F-43B8-8DC6-9455B018257B}" v="181" dt="2025-06-25T15:15:06.1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82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E629D-7749-4B4A-8DA3-A050235A5312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FE148-76AC-4EC2-B906-DA2D5C3B44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97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DE4BA29-71A9-4C85-A2ED-74E6D16BDF0B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84E5C97-589D-4512-B236-07ADBA75F7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75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3pPr>
            <a:lvl4pPr marL="1600111" indent="-228587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9pPr>
          </a:lstStyle>
          <a:p>
            <a:pPr>
              <a:defRPr/>
            </a:pPr>
            <a:fld id="{E535BA06-E71C-49E3-8329-8E0F714CC2C2}" type="slidenum">
              <a:rPr lang="en-US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35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CED48-4205-E00A-7DA6-D909F0312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8FDBABF2-870B-1C01-1CBA-40DDD31E2C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5BA06-E71C-49E3-8329-8E0F714CC2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E4AF40E6-6CCF-1796-B5B2-09887DD05F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95967EBE-FCD7-711C-8A66-0E526144C2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Welcome Maintenance 101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Introduce self and assistant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93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754CC-142D-9C80-5413-2821A007A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5E19D5E7-562B-CA3E-AC5D-D03D10F784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5BA06-E71C-49E3-8329-8E0F714CC2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9C2A315F-B344-C6DA-22F2-35A4AB80A8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AD7EB488-5C60-F85C-8FCE-CE20C53E9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Welcome Maintenance 101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Introduce self and assistant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5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F0737-2B8A-DD86-5F93-A1FF8EDAE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6C39AADD-A596-465C-3081-96E5D3BDDD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5BA06-E71C-49E3-8329-8E0F714CC2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38AF15DD-F5C6-9EF5-20FE-F1F0E68545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A97DD14C-DC71-452D-B343-7BFDDD43BC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Welcome Maintenance 101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Introduce self and assistant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78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5BA06-E71C-49E3-8329-8E0F714CC2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Welcome Maintenance 101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Introduce self and assistant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76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5BA06-E71C-49E3-8329-8E0F714CC2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Welcome Maintenance 101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Introduce self and assistant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12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Explain </a:t>
            </a:r>
            <a:r>
              <a:rPr lang="en-US" baseline="0"/>
              <a:t> everything from layout and blazing to stone work and bridge building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6AA04-FF69-46F8-8988-2DA30099F93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43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E5C97-589D-4512-B236-07ADBA75F7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780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5BA06-E71C-49E3-8329-8E0F714CC2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Welcome Maintenance 101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Introduce self and assistant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53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03817-1818-A259-B823-19A59B24E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CEAB2C8B-9F39-465A-98FB-E301109731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5BA06-E71C-49E3-8329-8E0F714CC2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03D71645-0D61-36FE-9B45-DB80DC6845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1D83689A-5F9E-69A7-1D7B-17AFFFBA09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Welcome Maintenance 101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Introduce self and assistant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69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909F3-065E-F38C-B0F3-3E7C7004F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1BE40854-7EDB-F876-9413-F08F644993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5BA06-E71C-49E3-8329-8E0F714CC2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C106FD1F-D395-DACD-7AC5-32F4B9A5E3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CC40FE35-C7FE-F50D-5544-277AFE1117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Welcome Maintenance 101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Introduce self and assistant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42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0A598-162B-2F08-90FC-9E1FDDE85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7B6890D5-1518-8D0A-1EB9-53BC749A6E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-Light" pitchFamily="2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5BA06-E71C-49E3-8329-8E0F714CC2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31F2E5E8-4794-B2A4-8123-735758AF63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FBCF66F9-A474-64BB-A602-ADB3C644F5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Welcome Maintenance 101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Introduce self and assistant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70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EE970-83AA-4845-B3AA-1E050D132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6398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30F6B-8CA9-470E-9E59-CBAACED714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54084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EBCF2-8D57-4247-BCAD-D112DC3964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8752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2F163-2614-47FE-B563-7C3C628B80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5524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EE970-83AA-4845-B3AA-1E050D132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38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916E4-E58D-44A7-BE97-E95022593A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84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1F3AD-DF80-4CC8-9474-3EE14ED92A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54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32C04-2DC7-4B28-8984-1A50CCE10F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95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8E529-B743-4E3E-8315-AA85CC4081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9066D-88C1-4C68-9569-217F7F4C74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65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CCBEE-A7E6-4AB1-A66C-50F5F2BF4B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87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916E4-E58D-44A7-BE97-E95022593A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6882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E38D7-1E92-4D31-AF68-CA2EA07393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850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D3715-49BA-4B85-96BA-A9D4546D7B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0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30F6B-8CA9-470E-9E59-CBAACED714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07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EBCF2-8D57-4247-BCAD-D112DC3964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61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2F163-2614-47FE-B563-7C3C628B80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6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1F3AD-DF80-4CC8-9474-3EE14ED92A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8220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32C04-2DC7-4B28-8984-1A50CCE10F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4340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8E529-B743-4E3E-8315-AA85CC4081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398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9066D-88C1-4C68-9569-217F7F4C74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5419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CCBEE-A7E6-4AB1-A66C-50F5F2BF4B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9084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E38D7-1E92-4D31-AF68-CA2EA07393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799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D3715-49BA-4B85-96BA-A9D4546D7B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0603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4CC187-2117-407B-A46C-B48E0D0A760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49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4CC187-2117-407B-A46C-B48E0D0A760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1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928256"/>
            <a:ext cx="7772400" cy="1193800"/>
          </a:xfrm>
        </p:spPr>
        <p:txBody>
          <a:bodyPr/>
          <a:lstStyle/>
          <a:p>
            <a:pPr eaLnBrk="1" hangingPunct="1"/>
            <a:r>
              <a:rPr lang="en-US" sz="50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Powerhouse Park Trail Plan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267200"/>
            <a:ext cx="9144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000" b="1">
              <a:latin typeface="Calibri" panose="020F0502020204030204" pitchFamily="34" charset="0"/>
              <a:cs typeface="Arial" pitchFamily="34" charset="0"/>
            </a:endParaRPr>
          </a:p>
          <a:p>
            <a:pPr algn="ctr"/>
            <a:r>
              <a:rPr lang="en-US" sz="2000" b="1">
                <a:latin typeface="Calibri" panose="020F0502020204030204" pitchFamily="34" charset="0"/>
                <a:cs typeface="Arial" pitchFamily="34" charset="0"/>
              </a:rPr>
              <a:t>Peter Dolan</a:t>
            </a:r>
          </a:p>
          <a:p>
            <a:pPr algn="ctr"/>
            <a:r>
              <a:rPr lang="en-US" sz="2000">
                <a:latin typeface="Calibri" panose="020F0502020204030204" pitchFamily="34" charset="0"/>
                <a:cs typeface="Arial" pitchFamily="34" charset="0"/>
              </a:rPr>
              <a:t>Trail Program Manager</a:t>
            </a:r>
          </a:p>
          <a:p>
            <a:pPr algn="ctr"/>
            <a:r>
              <a:rPr lang="en-US" sz="2000">
                <a:latin typeface="Calibri" panose="020F0502020204030204" pitchFamily="34" charset="0"/>
                <a:cs typeface="Arial" pitchFamily="34" charset="0"/>
              </a:rPr>
              <a:t>New York-New Jersey Trail Conference</a:t>
            </a:r>
          </a:p>
          <a:p>
            <a:pPr algn="ctr"/>
            <a:endParaRPr lang="en-US"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51786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8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335D5-A3E8-4DC3-9985-0D5D9B5A9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35" y="0"/>
            <a:ext cx="750913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4B8CE5-6D53-1864-89A3-0F163C291441}"/>
              </a:ext>
            </a:extLst>
          </p:cNvPr>
          <p:cNvSpPr txBox="1"/>
          <p:nvPr/>
        </p:nvSpPr>
        <p:spPr>
          <a:xfrm>
            <a:off x="903513" y="-96253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</a:rPr>
              <a:t>N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6491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8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E297BE-A735-A69C-4353-60D280E2A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0C35B4-3F42-3FC7-77D1-F208638FF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35" y="0"/>
            <a:ext cx="750913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EA38153-A687-D6B4-0624-A9170079F855}"/>
              </a:ext>
            </a:extLst>
          </p:cNvPr>
          <p:cNvSpPr/>
          <p:nvPr/>
        </p:nvSpPr>
        <p:spPr bwMode="auto">
          <a:xfrm>
            <a:off x="4604657" y="457200"/>
            <a:ext cx="1976340" cy="6368143"/>
          </a:xfrm>
          <a:custGeom>
            <a:avLst/>
            <a:gdLst>
              <a:gd name="connsiteX0" fmla="*/ 0 w 1976340"/>
              <a:gd name="connsiteY0" fmla="*/ 0 h 6368143"/>
              <a:gd name="connsiteX1" fmla="*/ 413657 w 1976340"/>
              <a:gd name="connsiteY1" fmla="*/ 914400 h 6368143"/>
              <a:gd name="connsiteX2" fmla="*/ 1240972 w 1976340"/>
              <a:gd name="connsiteY2" fmla="*/ 1121229 h 6368143"/>
              <a:gd name="connsiteX3" fmla="*/ 1306286 w 1976340"/>
              <a:gd name="connsiteY3" fmla="*/ 1992086 h 6368143"/>
              <a:gd name="connsiteX4" fmla="*/ 892629 w 1976340"/>
              <a:gd name="connsiteY4" fmla="*/ 2547257 h 6368143"/>
              <a:gd name="connsiteX5" fmla="*/ 1012372 w 1976340"/>
              <a:gd name="connsiteY5" fmla="*/ 3222171 h 6368143"/>
              <a:gd name="connsiteX6" fmla="*/ 1948543 w 1976340"/>
              <a:gd name="connsiteY6" fmla="*/ 3385457 h 6368143"/>
              <a:gd name="connsiteX7" fmla="*/ 1687286 w 1976340"/>
              <a:gd name="connsiteY7" fmla="*/ 4572000 h 6368143"/>
              <a:gd name="connsiteX8" fmla="*/ 1251857 w 1976340"/>
              <a:gd name="connsiteY8" fmla="*/ 5791200 h 6368143"/>
              <a:gd name="connsiteX9" fmla="*/ 979714 w 1976340"/>
              <a:gd name="connsiteY9" fmla="*/ 6368143 h 636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76340" h="6368143">
                <a:moveTo>
                  <a:pt x="0" y="0"/>
                </a:moveTo>
                <a:cubicBezTo>
                  <a:pt x="103414" y="363764"/>
                  <a:pt x="206828" y="727529"/>
                  <a:pt x="413657" y="914400"/>
                </a:cubicBezTo>
                <a:cubicBezTo>
                  <a:pt x="620486" y="1101272"/>
                  <a:pt x="1092201" y="941615"/>
                  <a:pt x="1240972" y="1121229"/>
                </a:cubicBezTo>
                <a:cubicBezTo>
                  <a:pt x="1389743" y="1300843"/>
                  <a:pt x="1364343" y="1754415"/>
                  <a:pt x="1306286" y="1992086"/>
                </a:cubicBezTo>
                <a:cubicBezTo>
                  <a:pt x="1248229" y="2229757"/>
                  <a:pt x="941615" y="2342243"/>
                  <a:pt x="892629" y="2547257"/>
                </a:cubicBezTo>
                <a:cubicBezTo>
                  <a:pt x="843643" y="2752271"/>
                  <a:pt x="836386" y="3082471"/>
                  <a:pt x="1012372" y="3222171"/>
                </a:cubicBezTo>
                <a:cubicBezTo>
                  <a:pt x="1188358" y="3361871"/>
                  <a:pt x="1836057" y="3160486"/>
                  <a:pt x="1948543" y="3385457"/>
                </a:cubicBezTo>
                <a:cubicBezTo>
                  <a:pt x="2061029" y="3610429"/>
                  <a:pt x="1803400" y="4171043"/>
                  <a:pt x="1687286" y="4572000"/>
                </a:cubicBezTo>
                <a:cubicBezTo>
                  <a:pt x="1571172" y="4972957"/>
                  <a:pt x="1369786" y="5491843"/>
                  <a:pt x="1251857" y="5791200"/>
                </a:cubicBezTo>
                <a:cubicBezTo>
                  <a:pt x="1133928" y="6090557"/>
                  <a:pt x="1056821" y="6229350"/>
                  <a:pt x="979714" y="6368143"/>
                </a:cubicBezTo>
              </a:path>
            </a:pathLst>
          </a:cu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nterstate-Light" pitchFamily="2" charset="0"/>
              <a:ea typeface="ＭＳ Ｐゴシック" pitchFamily="1" charset="-128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5D75831-4BE9-808E-EB7A-E7CE4A8729DE}"/>
              </a:ext>
            </a:extLst>
          </p:cNvPr>
          <p:cNvSpPr/>
          <p:nvPr/>
        </p:nvSpPr>
        <p:spPr bwMode="auto">
          <a:xfrm>
            <a:off x="5007429" y="1023257"/>
            <a:ext cx="500742" cy="2079172"/>
          </a:xfrm>
          <a:custGeom>
            <a:avLst/>
            <a:gdLst>
              <a:gd name="connsiteX0" fmla="*/ 500742 w 500742"/>
              <a:gd name="connsiteY0" fmla="*/ 2079172 h 2079172"/>
              <a:gd name="connsiteX1" fmla="*/ 370114 w 500742"/>
              <a:gd name="connsiteY1" fmla="*/ 979714 h 2079172"/>
              <a:gd name="connsiteX2" fmla="*/ 0 w 500742"/>
              <a:gd name="connsiteY2" fmla="*/ 0 h 207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0742" h="2079172">
                <a:moveTo>
                  <a:pt x="500742" y="2079172"/>
                </a:moveTo>
                <a:cubicBezTo>
                  <a:pt x="477156" y="1702707"/>
                  <a:pt x="453571" y="1326243"/>
                  <a:pt x="370114" y="979714"/>
                </a:cubicBezTo>
                <a:cubicBezTo>
                  <a:pt x="286657" y="633185"/>
                  <a:pt x="143328" y="316592"/>
                  <a:pt x="0" y="0"/>
                </a:cubicBezTo>
              </a:path>
            </a:pathLst>
          </a:cu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nterstate-Light" pitchFamily="2" charset="0"/>
              <a:ea typeface="ＭＳ Ｐゴシック" pitchFamily="1" charset="-128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DA87025-F15C-41A8-3DFC-72F80A5DAF66}"/>
              </a:ext>
            </a:extLst>
          </p:cNvPr>
          <p:cNvSpPr/>
          <p:nvPr/>
        </p:nvSpPr>
        <p:spPr bwMode="auto">
          <a:xfrm>
            <a:off x="5421086" y="1045029"/>
            <a:ext cx="32657" cy="391886"/>
          </a:xfrm>
          <a:custGeom>
            <a:avLst/>
            <a:gdLst>
              <a:gd name="connsiteX0" fmla="*/ 0 w 32657"/>
              <a:gd name="connsiteY0" fmla="*/ 0 h 391886"/>
              <a:gd name="connsiteX1" fmla="*/ 32657 w 32657"/>
              <a:gd name="connsiteY1" fmla="*/ 391886 h 3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657" h="391886">
                <a:moveTo>
                  <a:pt x="0" y="0"/>
                </a:moveTo>
                <a:lnTo>
                  <a:pt x="32657" y="391886"/>
                </a:lnTo>
              </a:path>
            </a:pathLst>
          </a:cu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nterstate-Light" pitchFamily="2" charset="0"/>
              <a:ea typeface="ＭＳ Ｐゴシック" pitchFamily="1" charset="-128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F02BD4-9D83-1D08-EA55-E167E24CF182}"/>
              </a:ext>
            </a:extLst>
          </p:cNvPr>
          <p:cNvSpPr/>
          <p:nvPr/>
        </p:nvSpPr>
        <p:spPr bwMode="auto">
          <a:xfrm>
            <a:off x="5769429" y="794657"/>
            <a:ext cx="217810" cy="729343"/>
          </a:xfrm>
          <a:custGeom>
            <a:avLst/>
            <a:gdLst>
              <a:gd name="connsiteX0" fmla="*/ 21771 w 217810"/>
              <a:gd name="connsiteY0" fmla="*/ 0 h 729343"/>
              <a:gd name="connsiteX1" fmla="*/ 217714 w 217810"/>
              <a:gd name="connsiteY1" fmla="*/ 391886 h 729343"/>
              <a:gd name="connsiteX2" fmla="*/ 0 w 217810"/>
              <a:gd name="connsiteY2" fmla="*/ 729343 h 72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810" h="729343">
                <a:moveTo>
                  <a:pt x="21771" y="0"/>
                </a:moveTo>
                <a:cubicBezTo>
                  <a:pt x="121556" y="135164"/>
                  <a:pt x="221342" y="270329"/>
                  <a:pt x="217714" y="391886"/>
                </a:cubicBezTo>
                <a:cubicBezTo>
                  <a:pt x="214086" y="513443"/>
                  <a:pt x="107043" y="621393"/>
                  <a:pt x="0" y="729343"/>
                </a:cubicBezTo>
              </a:path>
            </a:pathLst>
          </a:cu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nterstate-Light" pitchFamily="2" charset="0"/>
              <a:ea typeface="ＭＳ Ｐゴシック" pitchFamily="1" charset="-128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FDDA2B-5588-E6B3-70ED-E0759055B105}"/>
              </a:ext>
            </a:extLst>
          </p:cNvPr>
          <p:cNvSpPr/>
          <p:nvPr/>
        </p:nvSpPr>
        <p:spPr bwMode="auto">
          <a:xfrm>
            <a:off x="5987143" y="1001486"/>
            <a:ext cx="206828" cy="174171"/>
          </a:xfrm>
          <a:custGeom>
            <a:avLst/>
            <a:gdLst>
              <a:gd name="connsiteX0" fmla="*/ 206828 w 206828"/>
              <a:gd name="connsiteY0" fmla="*/ 0 h 174171"/>
              <a:gd name="connsiteX1" fmla="*/ 0 w 206828"/>
              <a:gd name="connsiteY1" fmla="*/ 174171 h 17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6828" h="174171">
                <a:moveTo>
                  <a:pt x="206828" y="0"/>
                </a:moveTo>
                <a:lnTo>
                  <a:pt x="0" y="174171"/>
                </a:lnTo>
              </a:path>
            </a:pathLst>
          </a:cu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nterstate-Light" pitchFamily="2" charset="0"/>
              <a:ea typeface="ＭＳ Ｐゴシック" pitchFamily="1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F1891-C121-F9E3-8810-8BDDE858B1D1}"/>
              </a:ext>
            </a:extLst>
          </p:cNvPr>
          <p:cNvSpPr txBox="1"/>
          <p:nvPr/>
        </p:nvSpPr>
        <p:spPr>
          <a:xfrm>
            <a:off x="903513" y="-96253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</a:rPr>
              <a:t>N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14909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8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4165BD-38D7-75F7-25DF-4262AC821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0486C2-6EC7-40AA-5D81-815F99282E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55" r="7545"/>
          <a:stretch/>
        </p:blipFill>
        <p:spPr>
          <a:xfrm>
            <a:off x="903513" y="0"/>
            <a:ext cx="750025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CE09E2-CFEF-B835-F22A-6118F6CA9FE4}"/>
              </a:ext>
            </a:extLst>
          </p:cNvPr>
          <p:cNvSpPr txBox="1"/>
          <p:nvPr/>
        </p:nvSpPr>
        <p:spPr>
          <a:xfrm>
            <a:off x="903513" y="-96253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</a:rPr>
              <a:t>S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0911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8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C08382-B6C1-2757-D1FA-83B7D074A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CA20C9-5FE1-8EAC-C32B-773874DC77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55" r="7545"/>
          <a:stretch/>
        </p:blipFill>
        <p:spPr>
          <a:xfrm>
            <a:off x="903513" y="0"/>
            <a:ext cx="750025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C6F13F-F613-2FF5-5A6A-AA85566B78A7}"/>
              </a:ext>
            </a:extLst>
          </p:cNvPr>
          <p:cNvSpPr txBox="1"/>
          <p:nvPr/>
        </p:nvSpPr>
        <p:spPr>
          <a:xfrm>
            <a:off x="903513" y="-96253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</a:rPr>
              <a:t>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37CE887-DC6C-C70D-EF9D-660CB42BC402}"/>
              </a:ext>
            </a:extLst>
          </p:cNvPr>
          <p:cNvSpPr/>
          <p:nvPr/>
        </p:nvSpPr>
        <p:spPr bwMode="auto">
          <a:xfrm>
            <a:off x="3679371" y="54429"/>
            <a:ext cx="2438400" cy="6477000"/>
          </a:xfrm>
          <a:custGeom>
            <a:avLst/>
            <a:gdLst>
              <a:gd name="connsiteX0" fmla="*/ 2438400 w 2438400"/>
              <a:gd name="connsiteY0" fmla="*/ 0 h 6477000"/>
              <a:gd name="connsiteX1" fmla="*/ 1513115 w 2438400"/>
              <a:gd name="connsiteY1" fmla="*/ 2286000 h 6477000"/>
              <a:gd name="connsiteX2" fmla="*/ 1404258 w 2438400"/>
              <a:gd name="connsiteY2" fmla="*/ 2960914 h 6477000"/>
              <a:gd name="connsiteX3" fmla="*/ 870858 w 2438400"/>
              <a:gd name="connsiteY3" fmla="*/ 3679371 h 6477000"/>
              <a:gd name="connsiteX4" fmla="*/ 740229 w 2438400"/>
              <a:gd name="connsiteY4" fmla="*/ 4397828 h 6477000"/>
              <a:gd name="connsiteX5" fmla="*/ 293915 w 2438400"/>
              <a:gd name="connsiteY5" fmla="*/ 4811485 h 6477000"/>
              <a:gd name="connsiteX6" fmla="*/ 250372 w 2438400"/>
              <a:gd name="connsiteY6" fmla="*/ 5388428 h 6477000"/>
              <a:gd name="connsiteX7" fmla="*/ 0 w 2438400"/>
              <a:gd name="connsiteY7" fmla="*/ 647700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400" h="6477000">
                <a:moveTo>
                  <a:pt x="2438400" y="0"/>
                </a:moveTo>
                <a:cubicBezTo>
                  <a:pt x="2061936" y="896257"/>
                  <a:pt x="1685472" y="1792514"/>
                  <a:pt x="1513115" y="2286000"/>
                </a:cubicBezTo>
                <a:cubicBezTo>
                  <a:pt x="1340758" y="2779486"/>
                  <a:pt x="1511301" y="2728685"/>
                  <a:pt x="1404258" y="2960914"/>
                </a:cubicBezTo>
                <a:cubicBezTo>
                  <a:pt x="1297215" y="3193143"/>
                  <a:pt x="981529" y="3439886"/>
                  <a:pt x="870858" y="3679371"/>
                </a:cubicBezTo>
                <a:cubicBezTo>
                  <a:pt x="760187" y="3918856"/>
                  <a:pt x="836386" y="4209142"/>
                  <a:pt x="740229" y="4397828"/>
                </a:cubicBezTo>
                <a:cubicBezTo>
                  <a:pt x="644072" y="4586514"/>
                  <a:pt x="375558" y="4646385"/>
                  <a:pt x="293915" y="4811485"/>
                </a:cubicBezTo>
                <a:cubicBezTo>
                  <a:pt x="212272" y="4976585"/>
                  <a:pt x="299358" y="5110842"/>
                  <a:pt x="250372" y="5388428"/>
                </a:cubicBezTo>
                <a:cubicBezTo>
                  <a:pt x="201386" y="5666014"/>
                  <a:pt x="100693" y="6071507"/>
                  <a:pt x="0" y="6477000"/>
                </a:cubicBezTo>
              </a:path>
            </a:pathLst>
          </a:cu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nterstate-Light" pitchFamily="2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966490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5CF980-B155-9BD7-CBC7-09E14BCD3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7F5D664-2D33-092C-A9F9-CA765EDABA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946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300" dirty="0">
                <a:solidFill>
                  <a:schemeClr val="bg1"/>
                </a:solidFill>
              </a:rPr>
              <a:t>Plan Document</a:t>
            </a:r>
            <a:endParaRPr lang="en-US" sz="43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1FC205-B420-F2A5-72A5-8D61D3F1DC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0" t="40618" r="25000" b="32222"/>
          <a:stretch/>
        </p:blipFill>
        <p:spPr>
          <a:xfrm>
            <a:off x="714895" y="4572000"/>
            <a:ext cx="7743305" cy="175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4035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19BEA-C164-714E-4523-574A7530B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392"/>
            <a:ext cx="9144000" cy="58452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413300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E913DB-C4B3-1307-576B-52DD1C3AB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C3FF2-EC89-C2FE-8E72-13E85105BB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05" b="9841"/>
          <a:stretch>
            <a:fillRect/>
          </a:stretch>
        </p:blipFill>
        <p:spPr>
          <a:xfrm>
            <a:off x="495277" y="0"/>
            <a:ext cx="8153445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36950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A390CA-CD8F-55E9-AB2C-18990FC00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1C0B3A-509D-C35F-70F1-3225D768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09" r="3453"/>
          <a:stretch>
            <a:fillRect/>
          </a:stretch>
        </p:blipFill>
        <p:spPr>
          <a:xfrm>
            <a:off x="0" y="607959"/>
            <a:ext cx="9144000" cy="56564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479313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7F241F-FBE8-BF62-8B66-452DEA030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4BA91-3FA3-48EC-8EBA-91518EAC4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656"/>
            <a:ext cx="9144000" cy="55066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030901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6614DE-0F07-4391-9EE6-58A80095E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3645BE-8F9F-E183-B8F7-884F0991E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205"/>
            <a:ext cx="9144000" cy="56622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652158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946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300">
                <a:solidFill>
                  <a:schemeClr val="bg1"/>
                </a:solidFill>
              </a:rPr>
              <a:t>This Presentation</a:t>
            </a:r>
            <a:endParaRPr lang="en-US" sz="43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A6E6CC-B0DB-4CBE-B0D9-690C7C088A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0" t="40618" r="25000" b="32222"/>
          <a:stretch/>
        </p:blipFill>
        <p:spPr>
          <a:xfrm>
            <a:off x="714895" y="4572000"/>
            <a:ext cx="7743305" cy="175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5044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010AF8-617C-C547-37BE-BD5A2029E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3DAFD3-5C19-AE17-62B4-B50E29F98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281"/>
            <a:ext cx="9144000" cy="55754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815537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8D3B91-37D1-E757-D8A3-7B35E967E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1211C30-4422-2E58-9E1D-D01FEB66FB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946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300" dirty="0">
                <a:solidFill>
                  <a:schemeClr val="bg1"/>
                </a:solidFill>
              </a:rPr>
              <a:t>Bridge Recommendations</a:t>
            </a:r>
            <a:endParaRPr lang="en-US" sz="43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B4BD52-294A-05B1-806D-A830D4FB8B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0" t="40618" r="25000" b="32222"/>
          <a:stretch/>
        </p:blipFill>
        <p:spPr>
          <a:xfrm>
            <a:off x="714895" y="4572000"/>
            <a:ext cx="7743305" cy="175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5317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B55E62-0067-52E5-8B37-4083E3896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CAAD64-4072-BE5B-3653-8C111842B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602"/>
            <a:ext cx="9144000" cy="575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6432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82B1A1-9FA7-FF0C-E36F-134C3D0A3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79A6CE-E444-3CDE-D28A-EDB94892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047"/>
            <a:ext cx="9144000" cy="56959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236021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5F34CB-7AA0-943E-2AEA-67351BD6D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7BE64-DF7C-7C80-5575-A21AB30E6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8533"/>
            <a:ext cx="9144000" cy="58809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23352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9095E1-3441-7271-C9AF-5FC9617FA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A0D04FA-A87D-6C08-7306-BBF7449B6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946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300" dirty="0">
                <a:solidFill>
                  <a:schemeClr val="bg1"/>
                </a:solidFill>
              </a:rPr>
              <a:t>GIS Map</a:t>
            </a:r>
            <a:endParaRPr lang="en-US" sz="43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3BC0EF-4BF2-6BB5-61F5-056B9FD97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0" t="40618" r="25000" b="32222"/>
          <a:stretch/>
        </p:blipFill>
        <p:spPr>
          <a:xfrm>
            <a:off x="714895" y="4572000"/>
            <a:ext cx="7743305" cy="175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5079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92C6DC-BAB4-E079-3DD7-9629CD9DA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D5321D-BF6F-69F9-C8E8-1A5BC71A48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619"/>
          <a:stretch>
            <a:fillRect/>
          </a:stretch>
        </p:blipFill>
        <p:spPr>
          <a:xfrm>
            <a:off x="0" y="476575"/>
            <a:ext cx="9148219" cy="59048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28C60E-F7A8-1289-DFD2-28AE9EA174F0}"/>
              </a:ext>
            </a:extLst>
          </p:cNvPr>
          <p:cNvSpPr/>
          <p:nvPr/>
        </p:nvSpPr>
        <p:spPr bwMode="auto">
          <a:xfrm>
            <a:off x="6923315" y="3652342"/>
            <a:ext cx="783773" cy="854343"/>
          </a:xfrm>
          <a:prstGeom prst="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nterstate-Light" pitchFamily="2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4754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D78D8A-AE5B-5980-296E-74FA02D43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B6A99E-D1C7-F941-BC88-397EACAAE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627"/>
            <a:ext cx="9144000" cy="53227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375F0E-4CCE-628C-ED44-445290F48FE2}"/>
              </a:ext>
            </a:extLst>
          </p:cNvPr>
          <p:cNvSpPr/>
          <p:nvPr/>
        </p:nvSpPr>
        <p:spPr bwMode="auto">
          <a:xfrm>
            <a:off x="4223659" y="811171"/>
            <a:ext cx="544286" cy="582202"/>
          </a:xfrm>
          <a:prstGeom prst="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nterstate-Light" pitchFamily="2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9715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F3C233-3BB0-C3E1-48E9-C8F8DF08B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486994-C9DD-2EEA-55C9-174768E14D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238"/>
          <a:stretch>
            <a:fillRect/>
          </a:stretch>
        </p:blipFill>
        <p:spPr>
          <a:xfrm>
            <a:off x="0" y="571387"/>
            <a:ext cx="9144000" cy="56215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985042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7C934C-746F-7451-75D7-E581CE182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CCA6410-B200-E982-2275-65761CEC77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946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300" dirty="0">
                <a:solidFill>
                  <a:schemeClr val="bg1"/>
                </a:solidFill>
              </a:rPr>
              <a:t>Park Connectivity</a:t>
            </a:r>
            <a:endParaRPr lang="en-US" sz="43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61AA9D-D054-5C8D-A88C-9CDDD750B5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0" t="40618" r="25000" b="32222"/>
          <a:stretch/>
        </p:blipFill>
        <p:spPr>
          <a:xfrm>
            <a:off x="714895" y="4572000"/>
            <a:ext cx="7743305" cy="175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7242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703555"/>
            <a:ext cx="7772400" cy="1143000"/>
          </a:xfrm>
        </p:spPr>
        <p:txBody>
          <a:bodyPr/>
          <a:lstStyle/>
          <a:p>
            <a:r>
              <a:rPr lang="en-US" sz="3200" b="1" dirty="0">
                <a:latin typeface="Calibri" panose="020F0502020204030204" pitchFamily="34" charset="0"/>
              </a:rPr>
              <a:t>This Presentation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39486" y="1587354"/>
            <a:ext cx="859971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000" i="1" kern="0" dirty="0">
                <a:solidFill>
                  <a:srgbClr val="000000"/>
                </a:solidFill>
                <a:latin typeface="Calibri"/>
                <a:ea typeface="MS PGothic"/>
                <a:cs typeface="Calibri"/>
              </a:rPr>
              <a:t>1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/>
                <a:cs typeface="Calibri"/>
              </a:rPr>
              <a:t>5 minutes to cover:</a:t>
            </a:r>
            <a:b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/>
                <a:cs typeface="Calibri"/>
              </a:rPr>
            </a:b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/>
              <a:cs typeface="Calibri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/>
                <a:cs typeface="Calibri"/>
              </a:rPr>
              <a:t>About the Trail Conference</a:t>
            </a:r>
            <a:endParaRPr lang="en-US" sz="2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/>
              <a:cs typeface="Calibri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/>
                <a:cs typeface="Calibri"/>
              </a:rPr>
              <a:t>Scope of Work</a:t>
            </a:r>
            <a:endParaRPr lang="en-US" sz="2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/>
              <a:cs typeface="Calibri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/>
                <a:cs typeface="Calibri"/>
              </a:rPr>
              <a:t>Plan Document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latin typeface="Calibri"/>
                <a:ea typeface="MS PGothic"/>
                <a:cs typeface="Calibri"/>
              </a:rPr>
              <a:t>Bridge Recommendations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000" kern="0" dirty="0">
              <a:solidFill>
                <a:srgbClr val="000000"/>
              </a:solidFill>
              <a:latin typeface="Calibri"/>
              <a:ea typeface="MS PGothic"/>
              <a:cs typeface="Calibri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000" kern="0" dirty="0">
              <a:solidFill>
                <a:srgbClr val="000000"/>
              </a:solidFill>
              <a:latin typeface="Calibri"/>
              <a:ea typeface="MS PGothic"/>
              <a:cs typeface="Calibri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000" kern="0" dirty="0">
              <a:solidFill>
                <a:srgbClr val="000000"/>
              </a:solidFill>
              <a:latin typeface="Calibri"/>
              <a:ea typeface="MS PGothic"/>
              <a:cs typeface="Calibri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000" kern="0" dirty="0">
              <a:solidFill>
                <a:srgbClr val="000000"/>
              </a:solidFill>
              <a:latin typeface="Calibri"/>
              <a:ea typeface="MS PGothic"/>
              <a:cs typeface="Calibri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000" kern="0" dirty="0">
              <a:solidFill>
                <a:srgbClr val="000000"/>
              </a:solidFill>
              <a:latin typeface="Calibri"/>
              <a:ea typeface="MS PGothic"/>
              <a:cs typeface="Calibri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000" kern="0" dirty="0">
              <a:solidFill>
                <a:srgbClr val="000000"/>
              </a:solidFill>
              <a:latin typeface="Calibri"/>
              <a:ea typeface="MS PGothic"/>
              <a:cs typeface="Calibri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000" kern="0" dirty="0">
              <a:solidFill>
                <a:srgbClr val="000000"/>
              </a:solidFill>
              <a:latin typeface="Calibri"/>
              <a:ea typeface="MS PGothic"/>
              <a:cs typeface="Calibri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latin typeface="Calibri"/>
                <a:ea typeface="MS PGothic"/>
                <a:cs typeface="Calibri"/>
              </a:rPr>
              <a:t>GIS Map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latin typeface="Calibri"/>
                <a:ea typeface="MS PGothic"/>
                <a:cs typeface="Calibri"/>
              </a:rPr>
              <a:t>Park Connectivity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latin typeface="Calibri"/>
                <a:ea typeface="MS PGothic"/>
                <a:cs typeface="Calibri"/>
              </a:rPr>
              <a:t>Additional Resources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/>
                <a:cs typeface="Calibri"/>
              </a:rPr>
              <a:t>Questions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AB9F976-78E4-B146-A18C-25D6AC533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9" b="30021"/>
          <a:stretch>
            <a:fillRect/>
          </a:stretch>
        </p:blipFill>
        <p:spPr bwMode="auto">
          <a:xfrm>
            <a:off x="719489" y="4203846"/>
            <a:ext cx="7705022" cy="2133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911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E1C864-5900-ACC5-C065-455A4D04E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09C8F-D522-ECBF-EE75-FD41204BF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459"/>
            <a:ext cx="9144000" cy="56770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139321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81E6C9-E68F-8A8F-011C-860339D0F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B9F6C8-CD64-142D-56E4-C266698CD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240"/>
            <a:ext cx="9144000" cy="6571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2A4B52-633E-1132-D3B9-54D3C7E0E36E}"/>
              </a:ext>
            </a:extLst>
          </p:cNvPr>
          <p:cNvSpPr/>
          <p:nvPr/>
        </p:nvSpPr>
        <p:spPr bwMode="auto">
          <a:xfrm>
            <a:off x="6509659" y="4153085"/>
            <a:ext cx="544286" cy="582202"/>
          </a:xfrm>
          <a:prstGeom prst="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nterstate-Light" pitchFamily="2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9742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5EDEBA-1D9B-4146-A4A5-99A48F97E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3D5644-8A98-5848-1F4D-B8A752D59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" y="0"/>
            <a:ext cx="9138609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489937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1143FB-71C4-3B5A-D494-03658B198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4C087CC-8CC0-D8F9-CE93-25CD5BFE1B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946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300" dirty="0">
                <a:solidFill>
                  <a:schemeClr val="bg1"/>
                </a:solidFill>
              </a:rPr>
              <a:t>Additional Resources</a:t>
            </a:r>
            <a:endParaRPr lang="en-US" sz="43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0ED1C8-7266-4A9B-BC39-A0BC84405D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0" t="40618" r="25000" b="32222"/>
          <a:stretch/>
        </p:blipFill>
        <p:spPr>
          <a:xfrm>
            <a:off x="714895" y="4572000"/>
            <a:ext cx="7743305" cy="175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7826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0C64AB-3586-0C9B-65F5-65F6F423D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C9C21A-37D1-0265-938E-CA9AB7C7D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437"/>
            <a:ext cx="9144000" cy="56551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321699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137DC7-A127-E5A6-43C6-6EC43FEAF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708F5F-CA73-B397-4B8E-34994D0AA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299"/>
            <a:ext cx="9144000" cy="57514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573156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BD6D17-DD04-7742-D27B-B1E506216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EFD21-827F-1CB3-4A16-5F5373D26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765"/>
            <a:ext cx="9144000" cy="57724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303564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82B1FD-0064-CC6D-5335-FA3B95158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A5474F-8FB0-DFE5-BCBF-813DB433A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905"/>
            <a:ext cx="9144000" cy="57221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878041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2F10DE-E78F-0DCC-DBAC-6DF815F4E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72D38F-27E8-2354-6F36-2A0DB71E1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14" y="-5975"/>
            <a:ext cx="6945086" cy="68639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025862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103805-3D4C-D3D3-8F39-7C9DA3AB0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B25068-C8B0-A448-9898-7C184C8A9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840"/>
            <a:ext cx="9144000" cy="5702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278381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946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300">
                <a:solidFill>
                  <a:schemeClr val="bg1"/>
                </a:solidFill>
              </a:rPr>
              <a:t>About the Trail Conference</a:t>
            </a:r>
            <a:endParaRPr lang="en-US" sz="43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A6E6CC-B0DB-4CBE-B0D9-690C7C088A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0" t="40618" r="25000" b="32222"/>
          <a:stretch/>
        </p:blipFill>
        <p:spPr>
          <a:xfrm>
            <a:off x="714895" y="4572000"/>
            <a:ext cx="7743305" cy="175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04424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7A21E5-ED2A-E0BC-4CAB-F2C229AE2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4CE2746-006D-1475-F5F4-447E6475C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946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300" dirty="0">
                <a:solidFill>
                  <a:schemeClr val="bg1"/>
                </a:solidFill>
              </a:rPr>
              <a:t>Questions?</a:t>
            </a:r>
            <a:endParaRPr lang="en-US" sz="43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974B39-8C1D-36AD-BF50-FF6A969A73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0" t="40618" r="25000" b="32222"/>
          <a:stretch/>
        </p:blipFill>
        <p:spPr>
          <a:xfrm>
            <a:off x="714895" y="4572000"/>
            <a:ext cx="7743305" cy="175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0278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sz="3200" b="1" dirty="0">
                <a:latin typeface="Calibri" panose="020F0502020204030204" pitchFamily="34" charset="0"/>
              </a:rPr>
              <a:t>New York-New Jersey Trail Conference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38200" y="1965731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Nonprofit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organization committed to: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</a:b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Developing, building, and maintaining trails since 1920.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Protecting trail lands through support and advocacy.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Educating the public in the responsible use of trails and the natural environment.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</a:rPr>
              <a:t>Supporting land managers through trail planning and assessment.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81B700-4BF1-27D6-2EBC-E24E6C357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3" b="19071"/>
          <a:stretch>
            <a:fillRect/>
          </a:stretch>
        </p:blipFill>
        <p:spPr bwMode="auto">
          <a:xfrm>
            <a:off x="1009650" y="4695168"/>
            <a:ext cx="7124700" cy="17382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7069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www.nynjtc.org/sites/default/files/u35/PDFMaps_iPadiPhoneGraphic-Catskills2015_H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023"/>
          <a:stretch/>
        </p:blipFill>
        <p:spPr bwMode="auto">
          <a:xfrm>
            <a:off x="2895600" y="914400"/>
            <a:ext cx="5943600" cy="477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Image result for trail conference invasive speci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0" r="24800"/>
          <a:stretch/>
        </p:blipFill>
        <p:spPr bwMode="auto">
          <a:xfrm>
            <a:off x="552515" y="1676400"/>
            <a:ext cx="3581400" cy="493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Image result for trail conference invasive speci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r="31639"/>
          <a:stretch/>
        </p:blipFill>
        <p:spPr bwMode="auto">
          <a:xfrm>
            <a:off x="5724797" y="3733800"/>
            <a:ext cx="3265665" cy="273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Image result for trail conference boo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r="24424"/>
          <a:stretch/>
        </p:blipFill>
        <p:spPr bwMode="auto">
          <a:xfrm>
            <a:off x="228600" y="1456315"/>
            <a:ext cx="1943230" cy="288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0" name="Picture 12" descr="Related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4666" b="8000"/>
          <a:stretch/>
        </p:blipFill>
        <p:spPr bwMode="auto">
          <a:xfrm>
            <a:off x="1790830" y="1968811"/>
            <a:ext cx="5334000" cy="395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392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D34E77A-3B21-BA86-2F64-AD809A80B424}"/>
              </a:ext>
            </a:extLst>
          </p:cNvPr>
          <p:cNvSpPr txBox="1">
            <a:spLocks/>
          </p:cNvSpPr>
          <p:nvPr/>
        </p:nvSpPr>
        <p:spPr bwMode="auto">
          <a:xfrm>
            <a:off x="461361" y="1275350"/>
            <a:ext cx="491916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About Me: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Grew up </a:t>
            </a: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</a:rPr>
              <a:t>hiking trails around nearby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Greenwood Lake.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Joined Trail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Conference staff in 2013, seven years coordinating the NJ trail program.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Appointed Trail Program Manager in 2020, currently oversee entire trail program across 2,150+ miles of trail.</a:t>
            </a:r>
            <a:endParaRPr lang="en-US" sz="20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Specialize</a:t>
            </a:r>
            <a:r>
              <a:rPr kumimoji="0" lang="en-US" sz="20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in trail planning initiatives, with most recent project being recommendations covering 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215 miles of trail in Harriman and Bear Mountain State Parks</a:t>
            </a:r>
            <a:r>
              <a:rPr kumimoji="0" lang="en-US" sz="20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. 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19951-45FC-EE3A-DDD5-F263C2337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27"/>
          <a:stretch/>
        </p:blipFill>
        <p:spPr>
          <a:xfrm>
            <a:off x="5601252" y="1116530"/>
            <a:ext cx="3218700" cy="524095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36015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946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300" dirty="0">
                <a:solidFill>
                  <a:schemeClr val="bg1"/>
                </a:solidFill>
              </a:rPr>
              <a:t>Scope of Work</a:t>
            </a:r>
            <a:endParaRPr lang="en-US" sz="43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A6E6CC-B0DB-4CBE-B0D9-690C7C088A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0" t="40618" r="25000" b="32222"/>
          <a:stretch/>
        </p:blipFill>
        <p:spPr>
          <a:xfrm>
            <a:off x="714895" y="4572000"/>
            <a:ext cx="7743305" cy="175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3526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0EFF2-772C-9FD8-AF43-51D55C62F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A7BF5D-8B19-3A78-E728-EFD16B11C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268" y="979714"/>
            <a:ext cx="3669758" cy="550817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392CE4-98C4-AA34-A960-FB342DA86CE5}"/>
              </a:ext>
            </a:extLst>
          </p:cNvPr>
          <p:cNvSpPr txBox="1">
            <a:spLocks/>
          </p:cNvSpPr>
          <p:nvPr/>
        </p:nvSpPr>
        <p:spPr bwMode="auto">
          <a:xfrm>
            <a:off x="214974" y="1273629"/>
            <a:ext cx="474891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Powerhouse Park Trail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Trail Conference will </a:t>
            </a: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</a:rPr>
              <a:t>conduct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practical on-the-ground scouting to confirm feasibility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and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produce implementation guidance for the trail route proposed in the Park Master Plan (right).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Planning work and documentation will be coordinated with the project’s Landscape Architect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to produce a cohesive overall vision and conceptual mockups.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Goal will be to </a:t>
            </a: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</a:rPr>
              <a:t>produce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GPS tracks, on-the-ground flagging, and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a trail guidance document that can be used to move from concept and planning to physical construction.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3834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Interstate-Light" pitchFamily="2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Interstate-Light" pitchFamily="2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Interstate-Light" pitchFamily="2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Interstate-Light" pitchFamily="2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86D6F6B3FBEA45B91AAD9B73E36753" ma:contentTypeVersion="24" ma:contentTypeDescription="Create a new document." ma:contentTypeScope="" ma:versionID="7ce211830d8362d6ce5891d1fc67cd57">
  <xsd:schema xmlns:xsd="http://www.w3.org/2001/XMLSchema" xmlns:xs="http://www.w3.org/2001/XMLSchema" xmlns:p="http://schemas.microsoft.com/office/2006/metadata/properties" xmlns:ns2="961d2bd7-2eb0-4fe4-987f-63ae58e52005" xmlns:ns3="9df061cb-c0c1-4377-86f7-dfe52061d02e" targetNamespace="http://schemas.microsoft.com/office/2006/metadata/properties" ma:root="true" ma:fieldsID="d1469c1a9221a99dad8bd9cabcaa1401" ns2:_="" ns3:_="">
    <xsd:import namespace="961d2bd7-2eb0-4fe4-987f-63ae58e52005"/>
    <xsd:import namespace="9df061cb-c0c1-4377-86f7-dfe52061d0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ImageTest" minOccurs="0"/>
                <xsd:element ref="ns2:Funding_x0020_Sourc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Category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1d2bd7-2eb0-4fe4-987f-63ae58e520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ImageTest" ma:index="21" nillable="true" ma:displayName="Image Test" ma:format="Thumbnail" ma:internalName="ImageTest">
      <xsd:simpleType>
        <xsd:restriction base="dms:Unknown"/>
      </xsd:simpleType>
    </xsd:element>
    <xsd:element name="Funding_x0020_Source" ma:index="22" nillable="true" ma:displayName="Funding Source" ma:internalName="Funding_x0020_Source">
      <xsd:simpleType>
        <xsd:restriction base="dms:Text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6d6e52d0-d158-4560-9520-d3925a7aec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ategory" ma:index="28" nillable="true" ma:displayName="Category" ma:format="Dropdown" ma:internalName="Catego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HR"/>
                    <xsd:enumeration value="Housing"/>
                    <xsd:enumeration value="AmeriCorps"/>
                    <xsd:enumeration value="Corps Member Info"/>
                    <xsd:enumeration value="Program Year"/>
                    <xsd:enumeration value="How To Guide"/>
                    <xsd:enumeration value="Outdated Info"/>
                    <xsd:enumeration value="Policies and Procedures"/>
                    <xsd:enumeration value="Program General"/>
                    <xsd:enumeration value="Recruitment"/>
                    <xsd:enumeration value="Budget"/>
                    <xsd:enumeration value="Events"/>
                    <xsd:enumeration value="Photos"/>
                    <xsd:enumeration value="Onboarding"/>
                    <xsd:enumeration value="Resources"/>
                    <xsd:enumeration value="Communications"/>
                  </xsd:restriction>
                </xsd:simpleType>
              </xsd:element>
            </xsd:sequence>
          </xsd:extension>
        </xsd:complexContent>
      </xsd:complex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f061cb-c0c1-4377-86f7-dfe52061d02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d430aec0-bc57-4cce-847b-7e175b8fc740}" ma:internalName="TaxCatchAll" ma:showField="CatchAllData" ma:web="9df061cb-c0c1-4377-86f7-dfe52061d0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Test xmlns="961d2bd7-2eb0-4fe4-987f-63ae58e52005" xsi:nil="true"/>
    <Funding_x0020_Source xmlns="961d2bd7-2eb0-4fe4-987f-63ae58e52005" xsi:nil="true"/>
    <TaxCatchAll xmlns="9df061cb-c0c1-4377-86f7-dfe52061d02e" xsi:nil="true"/>
    <lcf76f155ced4ddcb4097134ff3c332f xmlns="961d2bd7-2eb0-4fe4-987f-63ae58e52005">
      <Terms xmlns="http://schemas.microsoft.com/office/infopath/2007/PartnerControls"/>
    </lcf76f155ced4ddcb4097134ff3c332f>
    <Category xmlns="961d2bd7-2eb0-4fe4-987f-63ae58e52005" xsi:nil="true"/>
  </documentManagement>
</p:properties>
</file>

<file path=customXml/itemProps1.xml><?xml version="1.0" encoding="utf-8"?>
<ds:datastoreItem xmlns:ds="http://schemas.openxmlformats.org/officeDocument/2006/customXml" ds:itemID="{99D84CBE-D5ED-4E3E-8991-402F4E269C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445CA6-DF86-47D6-BFE2-B4AF9CB5C6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1d2bd7-2eb0-4fe4-987f-63ae58e52005"/>
    <ds:schemaRef ds:uri="9df061cb-c0c1-4377-86f7-dfe52061d0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A67DF9-3983-4D8A-A9A1-9EA9847CE825}">
  <ds:schemaRefs>
    <ds:schemaRef ds:uri="http://purl.org/dc/dcmitype/"/>
    <ds:schemaRef ds:uri="http://purl.org/dc/terms/"/>
    <ds:schemaRef ds:uri="http://purl.org/dc/elements/1.1/"/>
    <ds:schemaRef ds:uri="961d2bd7-2eb0-4fe4-987f-63ae58e52005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9df061cb-c0c1-4377-86f7-dfe52061d02e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357</Words>
  <Application>Microsoft Office PowerPoint</Application>
  <PresentationFormat>On-screen Show (4:3)</PresentationFormat>
  <Paragraphs>92</Paragraphs>
  <Slides>40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Interstate-Light</vt:lpstr>
      <vt:lpstr>Blank Presentation</vt:lpstr>
      <vt:lpstr>2_Blank Presentation</vt:lpstr>
      <vt:lpstr>Powerhouse Park Trail Plan</vt:lpstr>
      <vt:lpstr>This Presentation</vt:lpstr>
      <vt:lpstr>This Presentation</vt:lpstr>
      <vt:lpstr>About the Trail Conference</vt:lpstr>
      <vt:lpstr>New York-New Jersey Trail Conference</vt:lpstr>
      <vt:lpstr>PowerPoint Presentation</vt:lpstr>
      <vt:lpstr>PowerPoint Presentation</vt:lpstr>
      <vt:lpstr>Scope of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Bridge Recommendations</vt:lpstr>
      <vt:lpstr>PowerPoint Presentation</vt:lpstr>
      <vt:lpstr>PowerPoint Presentation</vt:lpstr>
      <vt:lpstr>PowerPoint Presentation</vt:lpstr>
      <vt:lpstr>GIS Map</vt:lpstr>
      <vt:lpstr>PowerPoint Presentation</vt:lpstr>
      <vt:lpstr>PowerPoint Presentation</vt:lpstr>
      <vt:lpstr>PowerPoint Presentation</vt:lpstr>
      <vt:lpstr>Park Connectivity</vt:lpstr>
      <vt:lpstr>PowerPoint Presentation</vt:lpstr>
      <vt:lpstr>PowerPoint Presentation</vt:lpstr>
      <vt:lpstr>PowerPoint Presentation</vt:lpstr>
      <vt:lpstr>Additional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Leigh Draper</dc:creator>
  <cp:lastModifiedBy>Tuxedo Town Clerk</cp:lastModifiedBy>
  <cp:revision>44</cp:revision>
  <dcterms:created xsi:type="dcterms:W3CDTF">2012-12-27T19:30:33Z</dcterms:created>
  <dcterms:modified xsi:type="dcterms:W3CDTF">2025-06-30T13:28:10Z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10957000.0000000</vt:lpwstr>
  </property>
  <property fmtid="{D5CDD505-2E9C-101B-9397-08002B2CF9AE}" pid="3" name="ContentTypeId">
    <vt:lpwstr>0x010100CC86D6F6B3FBEA45B91AAD9B73E36753</vt:lpwstr>
  </property>
  <property fmtid="{D5CDD505-2E9C-101B-9397-08002B2CF9AE}" pid="4" name="MediaServiceImageTags">
    <vt:lpwstr/>
  </property>
</Properties>
</file>